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Management- A CIO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Gill</a:t>
            </a:r>
          </a:p>
        </p:txBody>
      </p:sp>
    </p:spTree>
    <p:extLst>
      <p:ext uri="{BB962C8B-B14F-4D97-AF65-F5344CB8AC3E}">
        <p14:creationId xmlns:p14="http://schemas.microsoft.com/office/powerpoint/2010/main" val="331003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– IT Infrastructure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727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 components include WAN, LAN, </a:t>
            </a:r>
            <a:r>
              <a:rPr lang="en-US" dirty="0" err="1"/>
              <a:t>WiFi</a:t>
            </a:r>
            <a:r>
              <a:rPr lang="en-US" dirty="0"/>
              <a:t> and Internet enabled with switching, routing, firewalls and access points – Cisco is a leader</a:t>
            </a:r>
          </a:p>
          <a:p>
            <a:r>
              <a:rPr lang="en-US" dirty="0"/>
              <a:t>Data center solutions include compute capacity, storage, virtualization – Dell, EMC, NetApp and VMWare are leaders. New storage vendors are emerging</a:t>
            </a:r>
          </a:p>
          <a:p>
            <a:r>
              <a:rPr lang="en-US" dirty="0"/>
              <a:t>Cloud services are ubiquitous </a:t>
            </a:r>
          </a:p>
          <a:p>
            <a:pPr lvl="1"/>
            <a:r>
              <a:rPr lang="en-US" dirty="0"/>
              <a:t>Software as a Service, Platform as a Service and Infrastructure as a Service</a:t>
            </a:r>
          </a:p>
          <a:p>
            <a:pPr lvl="1"/>
            <a:r>
              <a:rPr lang="en-US" dirty="0"/>
              <a:t>Salesforce.com is an early entrant for SaaS – thousands have followed</a:t>
            </a:r>
          </a:p>
          <a:p>
            <a:pPr lvl="1"/>
            <a:r>
              <a:rPr lang="en-US" dirty="0"/>
              <a:t>Amazon, Rackspace and Google are leaders for </a:t>
            </a:r>
            <a:r>
              <a:rPr lang="en-US" dirty="0" err="1"/>
              <a:t>PaaS</a:t>
            </a:r>
            <a:r>
              <a:rPr lang="en-US" dirty="0"/>
              <a:t> and </a:t>
            </a:r>
            <a:r>
              <a:rPr lang="en-US" dirty="0" err="1"/>
              <a:t>IaaS</a:t>
            </a:r>
            <a:endParaRPr lang="en-US" dirty="0"/>
          </a:p>
          <a:p>
            <a:r>
              <a:rPr lang="en-US" dirty="0"/>
              <a:t>Audio Visual has become a key IT service area including trade show </a:t>
            </a:r>
            <a:r>
              <a:rPr lang="en-US" dirty="0" err="1"/>
              <a:t>Kisoks</a:t>
            </a:r>
            <a:r>
              <a:rPr lang="en-US" dirty="0"/>
              <a:t>, conference room tech, auditorium and virtual meetings support a distributed global workforce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-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BYOD vs. company provided</a:t>
            </a:r>
          </a:p>
          <a:p>
            <a:r>
              <a:rPr lang="en-US" dirty="0"/>
              <a:t>Laptops and Macs </a:t>
            </a:r>
          </a:p>
          <a:p>
            <a:r>
              <a:rPr lang="en-US" dirty="0"/>
              <a:t>Smartphones keep us connected and help with balance</a:t>
            </a:r>
          </a:p>
          <a:p>
            <a:r>
              <a:rPr lang="en-US" dirty="0"/>
              <a:t>Tablets have unique use cases</a:t>
            </a:r>
          </a:p>
          <a:p>
            <a:r>
              <a:rPr lang="en-US" dirty="0"/>
              <a:t>Event and trade show kits</a:t>
            </a:r>
          </a:p>
        </p:txBody>
      </p:sp>
    </p:spTree>
    <p:extLst>
      <p:ext uri="{BB962C8B-B14F-4D97-AF65-F5344CB8AC3E}">
        <p14:creationId xmlns:p14="http://schemas.microsoft.com/office/powerpoint/2010/main" val="26885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CIO Perspective -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for services exceeds supply – governance and tough decisions are needed</a:t>
            </a:r>
          </a:p>
          <a:p>
            <a:r>
              <a:rPr lang="en-US" dirty="0"/>
              <a:t>Pressure to spend within budget and meet spending benchmarks</a:t>
            </a:r>
          </a:p>
          <a:p>
            <a:r>
              <a:rPr lang="en-US" dirty="0"/>
              <a:t>Information security and protection of intellectual property, customer and employee information</a:t>
            </a:r>
          </a:p>
          <a:p>
            <a:r>
              <a:rPr lang="en-US" dirty="0"/>
              <a:t>Globally consistent processes and systems</a:t>
            </a:r>
          </a:p>
          <a:p>
            <a:r>
              <a:rPr lang="en-US" dirty="0"/>
              <a:t>“Shadow IT” roles and activities </a:t>
            </a:r>
          </a:p>
          <a:p>
            <a:r>
              <a:rPr lang="en-US" dirty="0"/>
              <a:t>Hiring and retaining talented people!</a:t>
            </a:r>
          </a:p>
        </p:txBody>
      </p:sp>
    </p:spTree>
    <p:extLst>
      <p:ext uri="{BB962C8B-B14F-4D97-AF65-F5344CB8AC3E}">
        <p14:creationId xmlns:p14="http://schemas.microsoft.com/office/powerpoint/2010/main" val="159827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CIO Perspective -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make it happen</a:t>
            </a:r>
          </a:p>
          <a:p>
            <a:r>
              <a:rPr lang="en-US" dirty="0"/>
              <a:t>Process is key</a:t>
            </a:r>
          </a:p>
          <a:p>
            <a:r>
              <a:rPr lang="en-US" dirty="0"/>
              <a:t>Technology enables transformation</a:t>
            </a:r>
          </a:p>
          <a:p>
            <a:r>
              <a:rPr lang="en-US" dirty="0"/>
              <a:t>There are challenges! 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IT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9567"/>
            <a:ext cx="8825659" cy="42420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Project Manager </a:t>
            </a:r>
          </a:p>
          <a:p>
            <a:r>
              <a:rPr lang="en-US" dirty="0"/>
              <a:t>Business Analyst</a:t>
            </a:r>
          </a:p>
          <a:p>
            <a:r>
              <a:rPr lang="en-US" dirty="0"/>
              <a:t>Business Intelligence Analyst </a:t>
            </a:r>
          </a:p>
          <a:p>
            <a:r>
              <a:rPr lang="en-US" dirty="0"/>
              <a:t>Data Scientist </a:t>
            </a:r>
          </a:p>
          <a:p>
            <a:r>
              <a:rPr lang="en-US" dirty="0"/>
              <a:t>App Developer</a:t>
            </a:r>
          </a:p>
          <a:p>
            <a:r>
              <a:rPr lang="en-US" dirty="0"/>
              <a:t>Dev Ops Engineer </a:t>
            </a:r>
          </a:p>
          <a:p>
            <a:r>
              <a:rPr lang="en-US" dirty="0"/>
              <a:t>Database Administrator (DBA)</a:t>
            </a:r>
          </a:p>
          <a:p>
            <a:r>
              <a:rPr lang="en-US" dirty="0"/>
              <a:t>System and Storage Administrator</a:t>
            </a:r>
          </a:p>
          <a:p>
            <a:r>
              <a:rPr lang="en-US" dirty="0"/>
              <a:t>Network Engineer</a:t>
            </a:r>
          </a:p>
          <a:p>
            <a:r>
              <a:rPr lang="en-US" dirty="0"/>
              <a:t>Information Security Analyst</a:t>
            </a:r>
          </a:p>
          <a:p>
            <a:r>
              <a:rPr lang="en-US" dirty="0"/>
              <a:t>Service Desk Engineer</a:t>
            </a:r>
          </a:p>
        </p:txBody>
      </p:sp>
    </p:spTree>
    <p:extLst>
      <p:ext uri="{BB962C8B-B14F-4D97-AF65-F5344CB8AC3E}">
        <p14:creationId xmlns:p14="http://schemas.microsoft.com/office/powerpoint/2010/main" val="28402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IT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business unit and business functional leadership</a:t>
            </a:r>
          </a:p>
          <a:p>
            <a:r>
              <a:rPr lang="en-US" dirty="0"/>
              <a:t>With every end user</a:t>
            </a:r>
          </a:p>
          <a:p>
            <a:r>
              <a:rPr lang="en-US" dirty="0"/>
              <a:t>With external suppliers and customers</a:t>
            </a:r>
          </a:p>
          <a:p>
            <a:r>
              <a:rPr lang="en-US" dirty="0"/>
              <a:t>With strategic IT vendors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0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CIO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Chief Information Officer – typically a Vice President </a:t>
            </a:r>
          </a:p>
          <a:p>
            <a:r>
              <a:rPr lang="en-US" dirty="0"/>
              <a:t>CIO provides the strategy, direction and resources to IT team and business</a:t>
            </a:r>
          </a:p>
          <a:p>
            <a:r>
              <a:rPr lang="en-US" dirty="0"/>
              <a:t>CIO should then empower </a:t>
            </a:r>
          </a:p>
          <a:p>
            <a:r>
              <a:rPr lang="en-US" dirty="0"/>
              <a:t>CIO is there to help “steer” projects and personally assist when needed</a:t>
            </a:r>
          </a:p>
        </p:txBody>
      </p:sp>
    </p:spTree>
    <p:extLst>
      <p:ext uri="{BB962C8B-B14F-4D97-AF65-F5344CB8AC3E}">
        <p14:creationId xmlns:p14="http://schemas.microsoft.com/office/powerpoint/2010/main" val="23021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Consistent IT Process is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methodology - Globally consistent business case, phase definitions and deliverables are important to project execution</a:t>
            </a:r>
          </a:p>
          <a:p>
            <a:r>
              <a:rPr lang="en-US" dirty="0"/>
              <a:t>Support - Consistent support models help reduce incident and problem frequency and response time</a:t>
            </a:r>
          </a:p>
          <a:p>
            <a:r>
              <a:rPr lang="en-US" dirty="0"/>
              <a:t>System configuration - Common WW client system image and support process ensures employee uptime and productivity </a:t>
            </a:r>
          </a:p>
          <a:p>
            <a:r>
              <a:rPr lang="en-US" dirty="0"/>
              <a:t>Standards – Adoption of ITIL may help depending on maturity and size of organization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2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IT Facilitates Business Process Transformation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85836"/>
          </a:xfrm>
        </p:spPr>
        <p:txBody>
          <a:bodyPr>
            <a:normAutofit/>
          </a:bodyPr>
          <a:lstStyle/>
          <a:p>
            <a:r>
              <a:rPr lang="en-US" dirty="0"/>
              <a:t>Business process change is a partnership between Business Analysts and process stakeholders</a:t>
            </a:r>
          </a:p>
          <a:p>
            <a:pPr lvl="1"/>
            <a:r>
              <a:rPr lang="en-US" dirty="0"/>
              <a:t>Processes include quote to cash, procure to pay, hire to retire, etc.</a:t>
            </a:r>
          </a:p>
          <a:p>
            <a:pPr lvl="1"/>
            <a:r>
              <a:rPr lang="en-US" dirty="0"/>
              <a:t>Stakeholder roles include WW process owners, process leads and change champions</a:t>
            </a:r>
          </a:p>
          <a:p>
            <a:r>
              <a:rPr lang="en-US" dirty="0"/>
              <a:t>Enterprise architecture helps make most efficient use of resources </a:t>
            </a:r>
          </a:p>
          <a:p>
            <a:pPr lvl="1"/>
            <a:r>
              <a:rPr lang="en-US" dirty="0"/>
              <a:t>Essential to avoid “departments gone wild”</a:t>
            </a:r>
          </a:p>
          <a:p>
            <a:pPr lvl="1"/>
            <a:r>
              <a:rPr lang="en-US" dirty="0"/>
              <a:t>Reduces redundancy</a:t>
            </a:r>
          </a:p>
          <a:p>
            <a:pPr lvl="1"/>
            <a:r>
              <a:rPr lang="en-US" dirty="0"/>
              <a:t>Ensures scalability and security</a:t>
            </a:r>
          </a:p>
          <a:p>
            <a:pPr lvl="1"/>
            <a:r>
              <a:rPr lang="en-US" dirty="0"/>
              <a:t>Drives process and system integration including single source of truth</a:t>
            </a:r>
          </a:p>
        </p:txBody>
      </p:sp>
    </p:spTree>
    <p:extLst>
      <p:ext uri="{BB962C8B-B14F-4D97-AF65-F5344CB8AC3E}">
        <p14:creationId xmlns:p14="http://schemas.microsoft.com/office/powerpoint/2010/main" val="11557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IT Governance Focuses on Highest Return on IT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for new IT systems and services exceeds budget and human capital </a:t>
            </a:r>
          </a:p>
          <a:p>
            <a:r>
              <a:rPr lang="en-US" dirty="0"/>
              <a:t>Thousands of solutions and great ideas</a:t>
            </a:r>
          </a:p>
          <a:p>
            <a:r>
              <a:rPr lang="en-US" dirty="0"/>
              <a:t>Every investment needs a business case</a:t>
            </a:r>
          </a:p>
          <a:p>
            <a:pPr lvl="1"/>
            <a:r>
              <a:rPr lang="en-US" dirty="0"/>
              <a:t>Problem to be solved</a:t>
            </a:r>
          </a:p>
          <a:p>
            <a:pPr lvl="1"/>
            <a:r>
              <a:rPr lang="en-US" dirty="0"/>
              <a:t>Solution alternatives</a:t>
            </a:r>
          </a:p>
          <a:p>
            <a:pPr lvl="1"/>
            <a:r>
              <a:rPr lang="en-US" dirty="0"/>
              <a:t>Cost / benefit calculation – ROI </a:t>
            </a:r>
          </a:p>
          <a:p>
            <a:r>
              <a:rPr lang="en-US" dirty="0"/>
              <a:t>Tough prioritization decisions are made regularly</a:t>
            </a:r>
          </a:p>
          <a:p>
            <a:r>
              <a:rPr lang="en-US" dirty="0"/>
              <a:t>IT strategy follows business strategy!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7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– Common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Enterprise Systems</a:t>
            </a:r>
          </a:p>
          <a:p>
            <a:pPr lvl="1"/>
            <a:r>
              <a:rPr lang="en-US" dirty="0"/>
              <a:t>SAP</a:t>
            </a:r>
          </a:p>
          <a:p>
            <a:pPr lvl="1"/>
            <a:r>
              <a:rPr lang="en-US" dirty="0"/>
              <a:t>Oracle</a:t>
            </a:r>
          </a:p>
          <a:p>
            <a:pPr lvl="1"/>
            <a:r>
              <a:rPr lang="en-US" dirty="0"/>
              <a:t>Emerging cloud solutions</a:t>
            </a:r>
          </a:p>
          <a:p>
            <a:r>
              <a:rPr lang="en-US" dirty="0"/>
              <a:t>Sales, customer support and Marketing – Salesforce.com a leader </a:t>
            </a:r>
          </a:p>
          <a:p>
            <a:r>
              <a:rPr lang="en-US" dirty="0"/>
              <a:t>Collaboration and productivity</a:t>
            </a:r>
          </a:p>
          <a:p>
            <a:pPr lvl="1"/>
            <a:r>
              <a:rPr lang="en-US" dirty="0"/>
              <a:t>Microsoft Office, </a:t>
            </a:r>
            <a:r>
              <a:rPr lang="en-US" dirty="0" err="1"/>
              <a:t>Sharepoint</a:t>
            </a:r>
            <a:r>
              <a:rPr lang="en-US" dirty="0"/>
              <a:t> and Skype</a:t>
            </a:r>
          </a:p>
          <a:p>
            <a:pPr lvl="1"/>
            <a:r>
              <a:rPr lang="en-US" dirty="0"/>
              <a:t>Google Apps </a:t>
            </a:r>
          </a:p>
          <a:p>
            <a:r>
              <a:rPr lang="en-US" dirty="0"/>
              <a:t>Hundreds of other departmental apps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05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584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Technology Management- A CIO Perspective</vt:lpstr>
      <vt:lpstr>CIO Perspective - Agenda</vt:lpstr>
      <vt:lpstr>People – IT Roles</vt:lpstr>
      <vt:lpstr>People – IT Partnerships</vt:lpstr>
      <vt:lpstr>People – CIO Leadership</vt:lpstr>
      <vt:lpstr>Process – Consistent IT Process is Critical</vt:lpstr>
      <vt:lpstr>Process – IT Facilitates Business Process Transformation </vt:lpstr>
      <vt:lpstr>Process – IT Governance Focuses on Highest Return on IT Investment</vt:lpstr>
      <vt:lpstr>Technology – Common Apps</vt:lpstr>
      <vt:lpstr>Technology – IT Infrastructure </vt:lpstr>
      <vt:lpstr>Technology - Devices</vt:lpstr>
      <vt:lpstr>CIO Perspective -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Management- A CIO Perspective</dc:title>
  <dc:creator>Tom Gill</dc:creator>
  <cp:lastModifiedBy>Sean Laney</cp:lastModifiedBy>
  <cp:revision>9</cp:revision>
  <dcterms:created xsi:type="dcterms:W3CDTF">2016-05-11T15:10:18Z</dcterms:created>
  <dcterms:modified xsi:type="dcterms:W3CDTF">2017-10-10T15:22:16Z</dcterms:modified>
</cp:coreProperties>
</file>